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9.jpeg" ContentType="image/jpeg"/>
  <Override PartName="/ppt/media/image12.jpeg" ContentType="image/jpeg"/>
  <Override PartName="/ppt/media/image7.jpeg" ContentType="image/jpeg"/>
  <Override PartName="/ppt/media/image18.png" ContentType="image/png"/>
  <Override PartName="/ppt/media/image13.png" ContentType="image/png"/>
  <Override PartName="/ppt/media/image17.png" ContentType="image/png"/>
  <Override PartName="/ppt/media/image4.jpeg" ContentType="image/jpeg"/>
  <Override PartName="/ppt/media/image16.png" ContentType="image/png"/>
  <Override PartName="/ppt/media/image15.png" ContentType="image/png"/>
  <Override PartName="/ppt/media/image1.jpeg" ContentType="image/jpeg"/>
  <Override PartName="/ppt/media/image3.svg" ContentType="image/svg"/>
  <Override PartName="/ppt/media/image2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6.jpeg" ContentType="image/jpeg"/>
  <Override PartName="/ppt/media/image8.jpeg" ContentType="image/jpeg"/>
  <Override PartName="/ppt/media/image11.jpeg" ContentType="image/jpe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microsoft.com/office/2020/02/relationships/classificationlabels" Target="docMetadata/LabelInfo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slide" Target="slides/slide15.xml"/><Relationship Id="rId35" Type="http://schemas.openxmlformats.org/officeDocument/2006/relationships/slide" Target="slides/slide16.xml"/><Relationship Id="rId36" Type="http://schemas.openxmlformats.org/officeDocument/2006/relationships/slide" Target="slides/slide17.xml"/><Relationship Id="rId37" Type="http://schemas.openxmlformats.org/officeDocument/2006/relationships/slide" Target="slides/slide18.xml"/><Relationship Id="rId38" Type="http://schemas.openxmlformats.org/officeDocument/2006/relationships/slide" Target="slides/slide19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 K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225622A-1DEB-4B40-85B2-418E359ECC9C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9EFF2A-B215-4026-832C-72987E0645C2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383CDD7-AFCC-45A2-812E-17CBD061B5E5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A33CD86-6017-44CC-8EC8-F9AA29A928DA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F2A5BB-92F9-4608-A04F-4437EAA8CB39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A0223E8-A9B4-40D8-BF50-3CC5143F978A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1BB31EA-2826-40C6-8BBD-C4595A37846F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CF4C08C-812B-4614-AA59-862C33FE9440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E34A0EA-9A4F-42BA-A9E7-91B777CD66E5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9E6871-AD06-4529-A7A6-4F18FC551AAB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7ED1D4-D407-47E6-BDBB-43959FC687E3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8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 Number"/>
          <p:cNvSpPr/>
          <p:nvPr/>
        </p:nvSpPr>
        <p:spPr>
          <a:xfrm>
            <a:off x="11702880" y="6582600"/>
            <a:ext cx="487440" cy="1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26B40304-0B92-4078-9064-EA1D27AD6ACF}" type="slidenum">
              <a:rPr b="0" lang="en-US" sz="750" spc="-1" strike="noStrike">
                <a:solidFill>
                  <a:srgbClr val="96968c"/>
                </a:solidFill>
                <a:latin typeface="Graphik Medium"/>
              </a:rPr>
              <a:t>&lt;number&gt;</a:t>
            </a:fld>
            <a:endParaRPr b="0" lang="en-IN" sz="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Picture 1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5600" cy="6865200"/>
          </a:xfrm>
          <a:prstGeom prst="rect">
            <a:avLst/>
          </a:prstGeom>
          <a:ln w="0">
            <a:noFill/>
          </a:ln>
        </p:spPr>
      </p:pic>
      <p:sp>
        <p:nvSpPr>
          <p:cNvPr id="2" name="TextBox 20"/>
          <p:cNvSpPr/>
          <p:nvPr/>
        </p:nvSpPr>
        <p:spPr>
          <a:xfrm>
            <a:off x="809640" y="5677560"/>
            <a:ext cx="538884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Work at the heart of 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c</a:t>
            </a:r>
            <a:r>
              <a:rPr b="1" i="1" lang="en-US" sz="2240" spc="-1" strike="noStrike">
                <a:solidFill>
                  <a:schemeClr val="lt1"/>
                </a:solidFill>
                <a:latin typeface="Graphik Semibold"/>
              </a:rPr>
              <a:t>h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a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ng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e</a:t>
            </a:r>
            <a:endParaRPr b="0" lang="en-IN" sz="22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1"/>
          <p:cNvSpPr/>
          <p:nvPr/>
        </p:nvSpPr>
        <p:spPr>
          <a:xfrm>
            <a:off x="712440" y="1785960"/>
            <a:ext cx="76536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endParaRPr b="1" lang="en-US" sz="5120" spc="-1" strike="noStrike">
              <a:solidFill>
                <a:schemeClr val="lt1">
                  <a:alpha val="40000"/>
                </a:schemeClr>
              </a:solidFill>
              <a:latin typeface="Graphik Semibold"/>
            </a:endParaRPr>
          </a:p>
        </p:txBody>
      </p:sp>
      <p:pic>
        <p:nvPicPr>
          <p:cNvPr id="4" name="Graphic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33680" y="809280"/>
            <a:ext cx="1671840" cy="4708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ldNum" idx="4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pc="-1" strike="noStrike">
                <a:solidFill>
                  <a:schemeClr val="dk2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4513685-646A-4FD8-98F5-C5DC2EEAAE36}" type="slidenum">
              <a:rPr b="0" lang="en-GB" sz="1340" spc="-1" strike="noStrike">
                <a:solidFill>
                  <a:schemeClr val="dk2"/>
                </a:solidFill>
                <a:latin typeface="Arial"/>
              </a:rPr>
              <a:t>&lt;number&gt;</a:t>
            </a:fld>
            <a:endParaRPr b="0" lang="en-IN" sz="134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5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pc="-1" strike="noStrike">
                <a:solidFill>
                  <a:schemeClr val="dk2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199BAFB-6466-4BBA-BF0E-E66B75B62EDA}" type="slidenum">
              <a:rPr b="0" lang="en-GB" sz="1340" spc="-1" strike="noStrike">
                <a:solidFill>
                  <a:schemeClr val="dk2"/>
                </a:solidFill>
                <a:latin typeface="Arial"/>
              </a:rPr>
              <a:t>&lt;number&gt;</a:t>
            </a:fld>
            <a:endParaRPr b="0" lang="en-IN" sz="134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sldNum" idx="6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pc="-1" strike="noStrike">
                <a:solidFill>
                  <a:schemeClr val="dk2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DB4C0D-0DEE-48EA-9024-F94F2B812C4D}" type="slidenum">
              <a:rPr b="0" lang="en-GB" sz="1340" spc="-1" strike="noStrike">
                <a:solidFill>
                  <a:schemeClr val="dk2"/>
                </a:solidFill>
                <a:latin typeface="Arial"/>
              </a:rPr>
              <a:t>&lt;number&gt;</a:t>
            </a:fld>
            <a:endParaRPr b="0" lang="en-IN" sz="134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ldNum" idx="7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pc="-1" strike="noStrike">
                <a:solidFill>
                  <a:schemeClr val="dk2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4D4662-E0EE-4EA1-90D8-36AD1AB8D28A}" type="slidenum">
              <a:rPr b="0" lang="en-GB" sz="1340" spc="-1" strike="noStrike">
                <a:solidFill>
                  <a:schemeClr val="dk2"/>
                </a:solidFill>
                <a:latin typeface="Arial"/>
              </a:rPr>
              <a:t>&lt;number&gt;</a:t>
            </a:fld>
            <a:endParaRPr b="0" lang="en-IN" sz="134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Num" idx="8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pc="-1" strike="noStrike">
                <a:solidFill>
                  <a:schemeClr val="dk2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79804B-4CAF-4228-9CE1-C32B925FFEFD}" type="slidenum">
              <a:rPr b="0" lang="en-GB" sz="1340" spc="-1" strike="noStrike">
                <a:solidFill>
                  <a:schemeClr val="dk2"/>
                </a:solidFill>
                <a:latin typeface="Arial"/>
              </a:rPr>
              <a:t>&lt;number&gt;</a:t>
            </a:fld>
            <a:endParaRPr b="0" lang="en-IN" sz="134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ldNum" idx="9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pc="-1" strike="noStrike">
                <a:solidFill>
                  <a:schemeClr val="dk2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A738C2E-62D4-4DBE-B1C2-1AF682FD3C72}" type="slidenum">
              <a:rPr b="0" lang="en-GB" sz="1340" spc="-1" strike="noStrike">
                <a:solidFill>
                  <a:schemeClr val="dk2"/>
                </a:solidFill>
                <a:latin typeface="Arial"/>
              </a:rPr>
              <a:t>&lt;number&gt;</a:t>
            </a:fld>
            <a:endParaRPr b="0" lang="en-IN" sz="134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36;p9"/>
          <p:cNvSpPr/>
          <p:nvPr/>
        </p:nvSpPr>
        <p:spPr>
          <a:xfrm>
            <a:off x="6095880" y="0"/>
            <a:ext cx="6094080" cy="68562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sldNum" idx="10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pc="-1" strike="noStrike">
                <a:solidFill>
                  <a:schemeClr val="dk2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0637F57-B0B5-4523-A61F-645F701C018A}" type="slidenum">
              <a:rPr b="0" lang="en-GB" sz="1340" spc="-1" strike="noStrike">
                <a:solidFill>
                  <a:schemeClr val="dk2"/>
                </a:solidFill>
                <a:latin typeface="Arial"/>
              </a:rPr>
              <a:t>&lt;number&gt;</a:t>
            </a:fld>
            <a:endParaRPr b="0" lang="en-IN" sz="134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Num" idx="11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pc="-1" strike="noStrike">
                <a:solidFill>
                  <a:schemeClr val="dk2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4FD33B-4219-4EA9-A79C-E9EC8D5375EF}" type="slidenum">
              <a:rPr b="0" lang="en-GB" sz="1340" spc="-1" strike="noStrike">
                <a:solidFill>
                  <a:schemeClr val="dk2"/>
                </a:solidFill>
                <a:latin typeface="Arial"/>
              </a:rPr>
              <a:t>&lt;number&gt;</a:t>
            </a:fld>
            <a:endParaRPr b="0" lang="en-IN" sz="134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/>
          <p:nvPr/>
        </p:nvSpPr>
        <p:spPr>
          <a:xfrm>
            <a:off x="11702880" y="6582600"/>
            <a:ext cx="487440" cy="1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17C885FB-C79E-4F5D-9D41-4CADAD9ADA8C}" type="slidenum">
              <a:rPr b="0" lang="en-US" sz="750" spc="-1" strike="noStrike">
                <a:solidFill>
                  <a:srgbClr val="96968c"/>
                </a:solidFill>
                <a:latin typeface="Graphik Medium"/>
              </a:rPr>
              <a:t>&lt;number&gt;</a:t>
            </a:fld>
            <a:endParaRPr b="0" lang="en-IN" sz="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Picture 3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5600" cy="6865200"/>
          </a:xfrm>
          <a:prstGeom prst="rect">
            <a:avLst/>
          </a:prstGeom>
          <a:ln w="0">
            <a:noFill/>
          </a:ln>
        </p:spPr>
      </p:pic>
      <p:sp>
        <p:nvSpPr>
          <p:cNvPr id="7" name="TextBox 21"/>
          <p:cNvSpPr/>
          <p:nvPr/>
        </p:nvSpPr>
        <p:spPr>
          <a:xfrm>
            <a:off x="712440" y="1785960"/>
            <a:ext cx="76536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endParaRPr b="1" lang="en-US" sz="5120" spc="-1" strike="noStrike">
              <a:solidFill>
                <a:schemeClr val="lt1">
                  <a:alpha val="40000"/>
                </a:schemeClr>
              </a:solidFill>
              <a:latin typeface="Graphik Semibold"/>
            </a:endParaRPr>
          </a:p>
        </p:txBody>
      </p:sp>
      <p:pic>
        <p:nvPicPr>
          <p:cNvPr id="8" name="Picture 1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739440" y="650520"/>
            <a:ext cx="502200" cy="596880"/>
          </a:xfrm>
          <a:prstGeom prst="rect">
            <a:avLst/>
          </a:prstGeom>
          <a:ln w="0">
            <a:noFill/>
          </a:ln>
        </p:spPr>
      </p:pic>
      <p:sp>
        <p:nvSpPr>
          <p:cNvPr id="9" name="Rectangle 2"/>
          <p:cNvSpPr/>
          <p:nvPr/>
        </p:nvSpPr>
        <p:spPr>
          <a:xfrm>
            <a:off x="606960" y="5509080"/>
            <a:ext cx="2791440" cy="46440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920" spc="-1" strike="noStrike">
              <a:solidFill>
                <a:schemeClr val="lt1"/>
              </a:solidFill>
              <a:latin typeface="Graphik"/>
            </a:endParaRPr>
          </a:p>
        </p:txBody>
      </p:sp>
      <p:sp>
        <p:nvSpPr>
          <p:cNvPr id="10" name="TextBox 5"/>
          <p:cNvSpPr/>
          <p:nvPr/>
        </p:nvSpPr>
        <p:spPr>
          <a:xfrm>
            <a:off x="812520" y="5558760"/>
            <a:ext cx="25023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ebb0fe"/>
                </a:solidFill>
                <a:latin typeface="Graphik Medium"/>
              </a:rPr>
              <a:t>Data and AI Week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8"/>
          <p:cNvSpPr/>
          <p:nvPr/>
        </p:nvSpPr>
        <p:spPr>
          <a:xfrm>
            <a:off x="717120" y="4752000"/>
            <a:ext cx="538884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Work at the heart of 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c</a:t>
            </a:r>
            <a:r>
              <a:rPr b="1" i="1" lang="en-US" sz="2240" spc="-1" strike="noStrike">
                <a:solidFill>
                  <a:schemeClr val="lt1"/>
                </a:solidFill>
                <a:latin typeface="Graphik Semibold"/>
              </a:rPr>
              <a:t>h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a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ng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e</a:t>
            </a:r>
            <a:endParaRPr b="0" lang="en-IN" sz="22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/>
          <p:nvPr/>
        </p:nvSpPr>
        <p:spPr>
          <a:xfrm>
            <a:off x="11702880" y="6582600"/>
            <a:ext cx="487440" cy="1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AD5511BC-BB3E-42F5-B409-41020377F334}" type="slidenum">
              <a:rPr b="0" lang="en-US" sz="750" spc="-1" strike="noStrike">
                <a:solidFill>
                  <a:srgbClr val="96968c"/>
                </a:solidFill>
                <a:latin typeface="Graphik Medium"/>
              </a:rPr>
              <a:t>&lt;number&gt;</a:t>
            </a:fld>
            <a:endParaRPr b="0" lang="en-IN" sz="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" name="Picture 1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5600" cy="6865200"/>
          </a:xfrm>
          <a:prstGeom prst="rect">
            <a:avLst/>
          </a:prstGeom>
          <a:ln w="0">
            <a:noFill/>
          </a:ln>
        </p:spPr>
      </p:pic>
      <p:pic>
        <p:nvPicPr>
          <p:cNvPr id="14" name="Picture 14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739440" y="650520"/>
            <a:ext cx="502200" cy="596880"/>
          </a:xfrm>
          <a:prstGeom prst="rect">
            <a:avLst/>
          </a:prstGeom>
          <a:ln w="0">
            <a:noFill/>
          </a:ln>
        </p:spPr>
      </p:pic>
      <p:sp>
        <p:nvSpPr>
          <p:cNvPr id="15" name="TextBox 21"/>
          <p:cNvSpPr/>
          <p:nvPr/>
        </p:nvSpPr>
        <p:spPr>
          <a:xfrm>
            <a:off x="712440" y="1785960"/>
            <a:ext cx="76536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endParaRPr b="1" lang="en-US" sz="5120" spc="-1" strike="noStrike">
              <a:solidFill>
                <a:schemeClr val="lt1">
                  <a:alpha val="40000"/>
                </a:schemeClr>
              </a:solidFill>
              <a:latin typeface="Graphik Semibold"/>
            </a:endParaRPr>
          </a:p>
        </p:txBody>
      </p:sp>
      <p:sp>
        <p:nvSpPr>
          <p:cNvPr id="16" name="Rectangle 4"/>
          <p:cNvSpPr/>
          <p:nvPr/>
        </p:nvSpPr>
        <p:spPr>
          <a:xfrm>
            <a:off x="606960" y="5509080"/>
            <a:ext cx="2791440" cy="46440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920" spc="-1" strike="noStrike">
              <a:solidFill>
                <a:schemeClr val="lt1"/>
              </a:solidFill>
              <a:latin typeface="Graphik"/>
            </a:endParaRPr>
          </a:p>
        </p:txBody>
      </p:sp>
      <p:sp>
        <p:nvSpPr>
          <p:cNvPr id="17" name="TextBox 6"/>
          <p:cNvSpPr/>
          <p:nvPr/>
        </p:nvSpPr>
        <p:spPr>
          <a:xfrm>
            <a:off x="812520" y="5558760"/>
            <a:ext cx="25023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ebb0fe"/>
                </a:solidFill>
                <a:latin typeface="Graphik Medium"/>
              </a:rPr>
              <a:t>Data and AI Week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7"/>
          <p:cNvSpPr/>
          <p:nvPr/>
        </p:nvSpPr>
        <p:spPr>
          <a:xfrm>
            <a:off x="717120" y="4752000"/>
            <a:ext cx="538884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Work at the heart of 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c</a:t>
            </a:r>
            <a:r>
              <a:rPr b="1" i="1" lang="en-US" sz="2240" spc="-1" strike="noStrike">
                <a:solidFill>
                  <a:schemeClr val="lt1"/>
                </a:solidFill>
                <a:latin typeface="Graphik Semibold"/>
              </a:rPr>
              <a:t>h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a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ng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e</a:t>
            </a:r>
            <a:endParaRPr b="0" lang="en-IN" sz="22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/>
          <p:nvPr/>
        </p:nvSpPr>
        <p:spPr>
          <a:xfrm>
            <a:off x="11702880" y="6582600"/>
            <a:ext cx="487440" cy="1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183930A4-45A8-4AC2-AF7F-C6683ECEBCCA}" type="slidenum">
              <a:rPr b="0" lang="en-US" sz="750" spc="-1" strike="noStrike">
                <a:solidFill>
                  <a:srgbClr val="96968c"/>
                </a:solidFill>
                <a:latin typeface="Graphik Medium"/>
              </a:rPr>
              <a:t>&lt;number&gt;</a:t>
            </a:fld>
            <a:endParaRPr b="0" lang="en-IN" sz="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Picture 1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5600" cy="6865200"/>
          </a:xfrm>
          <a:prstGeom prst="rect">
            <a:avLst/>
          </a:prstGeom>
          <a:ln w="0">
            <a:noFill/>
          </a:ln>
        </p:spPr>
      </p:pic>
      <p:sp>
        <p:nvSpPr>
          <p:cNvPr id="21" name="TextBox 21"/>
          <p:cNvSpPr/>
          <p:nvPr/>
        </p:nvSpPr>
        <p:spPr>
          <a:xfrm>
            <a:off x="712440" y="1785960"/>
            <a:ext cx="76536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endParaRPr b="1" lang="en-US" sz="5120" spc="-1" strike="noStrike">
              <a:solidFill>
                <a:schemeClr val="lt1">
                  <a:alpha val="40000"/>
                </a:schemeClr>
              </a:solidFill>
              <a:latin typeface="Graphik Semibold"/>
            </a:endParaRPr>
          </a:p>
        </p:txBody>
      </p:sp>
      <p:pic>
        <p:nvPicPr>
          <p:cNvPr id="22" name="Picture 2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739440" y="650520"/>
            <a:ext cx="502200" cy="596880"/>
          </a:xfrm>
          <a:prstGeom prst="rect">
            <a:avLst/>
          </a:prstGeom>
          <a:ln w="0">
            <a:noFill/>
          </a:ln>
        </p:spPr>
      </p:pic>
      <p:sp>
        <p:nvSpPr>
          <p:cNvPr id="23" name="Rectangle 3"/>
          <p:cNvSpPr/>
          <p:nvPr/>
        </p:nvSpPr>
        <p:spPr>
          <a:xfrm>
            <a:off x="606960" y="5509080"/>
            <a:ext cx="2791440" cy="46440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920" spc="-1" strike="noStrike">
              <a:solidFill>
                <a:schemeClr val="lt1"/>
              </a:solidFill>
              <a:latin typeface="Graphik"/>
            </a:endParaRPr>
          </a:p>
        </p:txBody>
      </p:sp>
      <p:sp>
        <p:nvSpPr>
          <p:cNvPr id="24" name="TextBox 5"/>
          <p:cNvSpPr/>
          <p:nvPr/>
        </p:nvSpPr>
        <p:spPr>
          <a:xfrm>
            <a:off x="812520" y="5558760"/>
            <a:ext cx="25023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ebb0fe"/>
                </a:solidFill>
                <a:latin typeface="Graphik Medium"/>
              </a:rPr>
              <a:t>Data and AI Week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TextBox 8"/>
          <p:cNvSpPr/>
          <p:nvPr/>
        </p:nvSpPr>
        <p:spPr>
          <a:xfrm>
            <a:off x="717120" y="4752000"/>
            <a:ext cx="538884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Work at the heart of 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c</a:t>
            </a:r>
            <a:r>
              <a:rPr b="1" i="1" lang="en-US" sz="2240" spc="-1" strike="noStrike">
                <a:solidFill>
                  <a:schemeClr val="lt1"/>
                </a:solidFill>
                <a:latin typeface="Graphik Semibold"/>
              </a:rPr>
              <a:t>h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a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ng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e</a:t>
            </a:r>
            <a:endParaRPr b="0" lang="en-IN" sz="22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/>
          <p:nvPr/>
        </p:nvSpPr>
        <p:spPr>
          <a:xfrm>
            <a:off x="11702880" y="6582600"/>
            <a:ext cx="487440" cy="1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A03639F5-38F9-4B45-924A-B7DDC6939295}" type="slidenum">
              <a:rPr b="0" lang="en-US" sz="750" spc="-1" strike="noStrike">
                <a:solidFill>
                  <a:srgbClr val="96968c"/>
                </a:solidFill>
                <a:latin typeface="Graphik Medium"/>
              </a:rPr>
              <a:t>&lt;number&gt;</a:t>
            </a:fld>
            <a:endParaRPr b="0" lang="en-IN" sz="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Picture 1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5600" cy="6865200"/>
          </a:xfrm>
          <a:prstGeom prst="rect">
            <a:avLst/>
          </a:prstGeom>
          <a:ln w="0">
            <a:noFill/>
          </a:ln>
        </p:spPr>
      </p:pic>
      <p:sp>
        <p:nvSpPr>
          <p:cNvPr id="28" name="TextBox 21"/>
          <p:cNvSpPr/>
          <p:nvPr/>
        </p:nvSpPr>
        <p:spPr>
          <a:xfrm>
            <a:off x="712440" y="1785960"/>
            <a:ext cx="76536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endParaRPr b="1" lang="en-US" sz="5120" spc="-1" strike="noStrike">
              <a:solidFill>
                <a:schemeClr val="lt1">
                  <a:alpha val="40000"/>
                </a:schemeClr>
              </a:solidFill>
              <a:latin typeface="Graphik Semibold"/>
            </a:endParaRPr>
          </a:p>
        </p:txBody>
      </p:sp>
      <p:pic>
        <p:nvPicPr>
          <p:cNvPr id="29" name="Picture 2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739440" y="650520"/>
            <a:ext cx="502200" cy="596880"/>
          </a:xfrm>
          <a:prstGeom prst="rect">
            <a:avLst/>
          </a:prstGeom>
          <a:ln w="0">
            <a:noFill/>
          </a:ln>
        </p:spPr>
      </p:pic>
      <p:sp>
        <p:nvSpPr>
          <p:cNvPr id="30" name="Rectangle 3"/>
          <p:cNvSpPr/>
          <p:nvPr/>
        </p:nvSpPr>
        <p:spPr>
          <a:xfrm>
            <a:off x="606960" y="5509080"/>
            <a:ext cx="2791440" cy="46440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920" spc="-1" strike="noStrike">
              <a:solidFill>
                <a:schemeClr val="lt1"/>
              </a:solidFill>
              <a:latin typeface="Graphik"/>
            </a:endParaRPr>
          </a:p>
        </p:txBody>
      </p:sp>
      <p:sp>
        <p:nvSpPr>
          <p:cNvPr id="31" name="TextBox 5"/>
          <p:cNvSpPr/>
          <p:nvPr/>
        </p:nvSpPr>
        <p:spPr>
          <a:xfrm>
            <a:off x="812520" y="5558760"/>
            <a:ext cx="25023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ebb0fe"/>
                </a:solidFill>
                <a:latin typeface="Graphik Medium"/>
              </a:rPr>
              <a:t>Data and AI Week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Box 8"/>
          <p:cNvSpPr/>
          <p:nvPr/>
        </p:nvSpPr>
        <p:spPr>
          <a:xfrm>
            <a:off x="717120" y="4752000"/>
            <a:ext cx="538884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Work at the heart of 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c</a:t>
            </a:r>
            <a:r>
              <a:rPr b="1" i="1" lang="en-US" sz="2240" spc="-1" strike="noStrike">
                <a:solidFill>
                  <a:schemeClr val="lt1"/>
                </a:solidFill>
                <a:latin typeface="Graphik Semibold"/>
              </a:rPr>
              <a:t>h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a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ng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e</a:t>
            </a:r>
            <a:endParaRPr b="0" lang="en-IN" sz="22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"/>
          <p:cNvSpPr/>
          <p:nvPr/>
        </p:nvSpPr>
        <p:spPr>
          <a:xfrm>
            <a:off x="11702880" y="6582600"/>
            <a:ext cx="487440" cy="1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0E909210-A415-4BCF-85A3-97AF4924DB52}" type="slidenum">
              <a:rPr b="0" lang="en-US" sz="750" spc="-1" strike="noStrike">
                <a:solidFill>
                  <a:srgbClr val="96968c"/>
                </a:solidFill>
                <a:latin typeface="Graphik Medium"/>
              </a:rPr>
              <a:t>&lt;number&gt;</a:t>
            </a:fld>
            <a:endParaRPr b="0" lang="en-IN" sz="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" name="Picture 1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5600" cy="6865200"/>
          </a:xfrm>
          <a:prstGeom prst="rect">
            <a:avLst/>
          </a:prstGeom>
          <a:ln w="0">
            <a:noFill/>
          </a:ln>
        </p:spPr>
      </p:pic>
      <p:sp>
        <p:nvSpPr>
          <p:cNvPr id="35" name="TextBox 21"/>
          <p:cNvSpPr/>
          <p:nvPr/>
        </p:nvSpPr>
        <p:spPr>
          <a:xfrm>
            <a:off x="712440" y="1785960"/>
            <a:ext cx="76536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endParaRPr b="1" lang="en-US" sz="5120" spc="-1" strike="noStrike">
              <a:solidFill>
                <a:schemeClr val="lt1">
                  <a:alpha val="40000"/>
                </a:schemeClr>
              </a:solidFill>
              <a:latin typeface="Graphik Semibold"/>
            </a:endParaRPr>
          </a:p>
        </p:txBody>
      </p:sp>
      <p:pic>
        <p:nvPicPr>
          <p:cNvPr id="36" name="Picture 2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739440" y="650520"/>
            <a:ext cx="502200" cy="596880"/>
          </a:xfrm>
          <a:prstGeom prst="rect">
            <a:avLst/>
          </a:prstGeom>
          <a:ln w="0">
            <a:noFill/>
          </a:ln>
        </p:spPr>
      </p:pic>
      <p:sp>
        <p:nvSpPr>
          <p:cNvPr id="37" name="Rectangle 3"/>
          <p:cNvSpPr/>
          <p:nvPr/>
        </p:nvSpPr>
        <p:spPr>
          <a:xfrm>
            <a:off x="606960" y="5509080"/>
            <a:ext cx="2791440" cy="46440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920" spc="-1" strike="noStrike">
              <a:solidFill>
                <a:schemeClr val="lt1"/>
              </a:solidFill>
              <a:latin typeface="Graphik"/>
            </a:endParaRPr>
          </a:p>
        </p:txBody>
      </p:sp>
      <p:sp>
        <p:nvSpPr>
          <p:cNvPr id="38" name="TextBox 5"/>
          <p:cNvSpPr/>
          <p:nvPr/>
        </p:nvSpPr>
        <p:spPr>
          <a:xfrm>
            <a:off x="812520" y="5558760"/>
            <a:ext cx="25023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ebb0fe"/>
                </a:solidFill>
                <a:latin typeface="Graphik Medium"/>
              </a:rPr>
              <a:t>Data and AI Week</a:t>
            </a:r>
            <a:endParaRPr b="0" lang="en-IN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TextBox 8"/>
          <p:cNvSpPr/>
          <p:nvPr/>
        </p:nvSpPr>
        <p:spPr>
          <a:xfrm>
            <a:off x="717120" y="4752000"/>
            <a:ext cx="538884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Work at the heart of 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c</a:t>
            </a:r>
            <a:r>
              <a:rPr b="1" i="1" lang="en-US" sz="2240" spc="-1" strike="noStrike">
                <a:solidFill>
                  <a:schemeClr val="lt1"/>
                </a:solidFill>
                <a:latin typeface="Graphik Semibold"/>
              </a:rPr>
              <a:t>h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a</a:t>
            </a:r>
            <a:r>
              <a:rPr b="0" lang="en-US" sz="2240" spc="-1" strike="noStrike">
                <a:solidFill>
                  <a:schemeClr val="lt1"/>
                </a:solidFill>
                <a:latin typeface="Graphik"/>
              </a:rPr>
              <a:t>ng</a:t>
            </a:r>
            <a:r>
              <a:rPr b="0" lang="en-US" sz="2240" spc="-1" strike="noStrike">
                <a:solidFill>
                  <a:schemeClr val="lt1"/>
                </a:solidFill>
                <a:latin typeface="Graphik Light"/>
              </a:rPr>
              <a:t>e</a:t>
            </a:r>
            <a:endParaRPr b="0" lang="en-IN" sz="22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1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pc="-1" strike="noStrike">
                <a:solidFill>
                  <a:schemeClr val="dk2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75926CA-976E-4AE3-AD9D-B401A012C531}" type="slidenum">
              <a:rPr b="0" lang="en-GB" sz="1340" spc="-1" strike="noStrike">
                <a:solidFill>
                  <a:schemeClr val="dk2"/>
                </a:solidFill>
                <a:latin typeface="Arial"/>
              </a:rPr>
              <a:t>&lt;number&gt;</a:t>
            </a:fld>
            <a:endParaRPr b="0" lang="en-IN" sz="134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ldNum" idx="2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pc="-1" strike="noStrike">
                <a:solidFill>
                  <a:schemeClr val="dk2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E6C8C03-17A4-4FE3-8D13-4308487A4ADE}" type="slidenum">
              <a:rPr b="0" lang="en-GB" sz="1340" spc="-1" strike="noStrike">
                <a:solidFill>
                  <a:schemeClr val="dk2"/>
                </a:solidFill>
                <a:latin typeface="Arial"/>
              </a:rPr>
              <a:t>&lt;number&gt;</a:t>
            </a:fld>
            <a:endParaRPr b="0" lang="en-IN" sz="134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Num" idx="3"/>
          </p:nvPr>
        </p:nvSpPr>
        <p:spPr>
          <a:xfrm>
            <a:off x="11296440" y="6217560"/>
            <a:ext cx="729720" cy="52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pc="-1" strike="noStrike">
                <a:solidFill>
                  <a:schemeClr val="dk2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68F8D6C-FCCC-411F-A02A-53DF7B1E896C}" type="slidenum">
              <a:rPr b="0" lang="en-GB" sz="1340" spc="-1" strike="noStrike">
                <a:solidFill>
                  <a:schemeClr val="dk2"/>
                </a:solidFill>
                <a:latin typeface="Arial"/>
              </a:rPr>
              <a:t>&lt;number&gt;</a:t>
            </a:fld>
            <a:endParaRPr b="0" lang="en-IN" sz="134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image" Target="../media/image5.png"/><Relationship Id="rId4" Type="http://schemas.openxmlformats.org/officeDocument/2006/relationships/image" Target="../media/image12.jpeg"/><Relationship Id="rId5" Type="http://schemas.openxmlformats.org/officeDocument/2006/relationships/image" Target="../media/image12.jpeg"/><Relationship Id="rId6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/>
          </p:nvPr>
        </p:nvSpPr>
        <p:spPr>
          <a:xfrm>
            <a:off x="629640" y="2194560"/>
            <a:ext cx="6406920" cy="191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849240">
              <a:lnSpc>
                <a:spcPts val="4796"/>
              </a:lnSpc>
              <a:spcBef>
                <a:spcPts val="930"/>
              </a:spcBef>
              <a:buNone/>
              <a:tabLst>
                <a:tab algn="l" pos="0"/>
              </a:tabLst>
            </a:pPr>
            <a:r>
              <a:rPr b="1" lang="en-US" sz="5120" spc="-1" strike="noStrike">
                <a:solidFill>
                  <a:schemeClr val="lt1"/>
                </a:solidFill>
                <a:latin typeface="Graphik Semibold"/>
              </a:rPr>
              <a:t>Hack the Future:</a:t>
            </a:r>
            <a:endParaRPr b="0" lang="en-IN" sz="5120" spc="-1" strike="noStrike">
              <a:solidFill>
                <a:srgbClr val="000000"/>
              </a:solidFill>
              <a:latin typeface="Arial"/>
            </a:endParaRPr>
          </a:p>
          <a:p>
            <a:pPr indent="0" defTabSz="849240">
              <a:lnSpc>
                <a:spcPts val="4796"/>
              </a:lnSpc>
              <a:spcBef>
                <a:spcPts val="930"/>
              </a:spcBef>
              <a:buNone/>
              <a:tabLst>
                <a:tab algn="l" pos="0"/>
              </a:tabLst>
            </a:pPr>
            <a:r>
              <a:rPr b="1" lang="en-US" sz="5120" spc="-1" strike="noStrike">
                <a:solidFill>
                  <a:schemeClr val="lt1"/>
                </a:solidFill>
                <a:latin typeface="Graphik Semibold"/>
              </a:rPr>
              <a:t>A Gen AI Sprint </a:t>
            </a:r>
            <a:br>
              <a:rPr sz="5120"/>
            </a:br>
            <a:r>
              <a:rPr b="1" lang="en-US" sz="5120" spc="-1" strike="noStrike">
                <a:solidFill>
                  <a:schemeClr val="lt1"/>
                </a:solidFill>
                <a:latin typeface="Graphik Semibold"/>
              </a:rPr>
              <a:t>Powered by Data</a:t>
            </a:r>
            <a:endParaRPr b="0" lang="en-IN" sz="51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540000" y="180000"/>
            <a:ext cx="10799640" cy="61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"/>
          <p:cNvSpPr/>
          <p:nvPr/>
        </p:nvSpPr>
        <p:spPr>
          <a:xfrm>
            <a:off x="360000" y="540000"/>
            <a:ext cx="467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123120" y="-51120"/>
            <a:ext cx="12419640" cy="64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79;p16"/>
          <p:cNvSpPr/>
          <p:nvPr/>
        </p:nvSpPr>
        <p:spPr>
          <a:xfrm>
            <a:off x="-8280" y="6686280"/>
            <a:ext cx="12206520" cy="16992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4960" bIns="84960" anchor="ctr">
            <a:noAutofit/>
          </a:bodyPr>
          <a:p>
            <a:pPr defTabSz="1219320">
              <a:lnSpc>
                <a:spcPct val="100000"/>
              </a:lnSpc>
            </a:pP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Google Shape;58;p14"/>
          <p:cNvSpPr/>
          <p:nvPr/>
        </p:nvSpPr>
        <p:spPr>
          <a:xfrm>
            <a:off x="324000" y="352440"/>
            <a:ext cx="1123200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180000" y="180000"/>
            <a:ext cx="341892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pc="-1" strike="noStrike">
                <a:solidFill>
                  <a:srgbClr val="800080"/>
                </a:solidFill>
                <a:latin typeface="Graphik"/>
                <a:ea typeface="Google Sans SemiBold"/>
              </a:rPr>
              <a:t>Code structure</a:t>
            </a: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"/>
          <p:cNvSpPr/>
          <p:nvPr/>
        </p:nvSpPr>
        <p:spPr>
          <a:xfrm>
            <a:off x="180000" y="720000"/>
            <a:ext cx="10978920" cy="12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IN" sz="2100" spc="-1" strike="noStrike">
                <a:solidFill>
                  <a:srgbClr val="333333"/>
                </a:solidFill>
                <a:latin typeface="Arial"/>
              </a:rPr>
              <a:t>C</a:t>
            </a:r>
            <a:r>
              <a:rPr b="1" lang="en-IN" sz="2100" spc="-1" strike="noStrike">
                <a:solidFill>
                  <a:srgbClr val="333333"/>
                </a:solidFill>
                <a:latin typeface="Arial"/>
              </a:rPr>
              <a:t>reating an AI-Powered Job Screening System involves structuring your code in a way that separates concerns, making it easier to maintain and extend.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180000" y="1440000"/>
            <a:ext cx="11698920" cy="52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OFG_Job_Screening_System/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├──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data/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   ├──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resumes/                # Directory to store resumes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   └──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job_descriptions/       # Directory to store job descriptions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├──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notebooks/                  # Jupyter notebooks for experimentation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   └──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model_building.ipynb    # Notebook for building and testing the model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├──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src/                        # Source code for the application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   ├──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__init__.py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   ├──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app.py                  # Main Streamlit app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   ├──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data_processing.py      # Functions for reading and processing data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   ├──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nlp.py                  # Functions for NLP tasks (keyword extraction)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   ├──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model.py                # Functions for model training and prediction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   └──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utils.py                # Utility functions (e.g., logging, configuration)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│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├──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requirements.txt            # Python dependencies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├──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README.md                   # Project documentation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└── </a:t>
            </a:r>
            <a:r>
              <a:rPr b="1" lang="en-IN" sz="1600" spc="-1" strike="noStrike">
                <a:solidFill>
                  <a:srgbClr val="7b3d00"/>
                </a:solidFill>
                <a:latin typeface="Source Code Pro Black"/>
              </a:rPr>
              <a:t>.gitignore                  # Files to ignore in Git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"/>
          <p:cNvSpPr/>
          <p:nvPr/>
        </p:nvSpPr>
        <p:spPr>
          <a:xfrm>
            <a:off x="180000" y="180000"/>
            <a:ext cx="395892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472702"/>
                </a:solidFill>
                <a:latin typeface="Arial"/>
              </a:rPr>
              <a:t>Code Breakdown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0" y="540000"/>
            <a:ext cx="12058920" cy="50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2a6099"/>
                </a:solidFill>
                <a:latin typeface="Arial"/>
              </a:rPr>
              <a:t>1. data/:-</a:t>
            </a:r>
            <a:r>
              <a:rPr b="1" lang="en-IN" sz="2200" spc="-1" strike="noStrike">
                <a:solidFill>
                  <a:srgbClr val="000000"/>
                </a:solidFill>
                <a:latin typeface="Arial"/>
              </a:rPr>
              <a:t> This directory contains subdirectories for storing resumes and job descriptions. You can organize your data files here.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2a6099"/>
                </a:solidFill>
                <a:latin typeface="Arial"/>
              </a:rPr>
              <a:t>2.notebooks/:- </a:t>
            </a:r>
            <a:r>
              <a:rPr b="1" lang="en-IN" sz="2200" spc="-1" strike="noStrike">
                <a:solidFill>
                  <a:srgbClr val="000000"/>
                </a:solidFill>
                <a:latin typeface="Arial"/>
              </a:rPr>
              <a:t>This folder is for Jupyter notebooks where you can experiment with data processing, model building, and testing. The model_building.ipynb can be used to prototype your machine learning model.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650953"/>
                </a:solidFill>
                <a:latin typeface="Arial"/>
              </a:rPr>
              <a:t>3. src/:-</a:t>
            </a:r>
            <a:r>
              <a:rPr b="1" lang="en-IN" sz="2200" spc="-1" strike="noStrike">
                <a:solidFill>
                  <a:srgbClr val="000000"/>
                </a:solidFill>
                <a:latin typeface="Arial"/>
              </a:rPr>
              <a:t> This is where the main source code resides.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ff0000"/>
                </a:solidFill>
                <a:latin typeface="Arial"/>
              </a:rPr>
              <a:t>app.py: </a:t>
            </a:r>
            <a:r>
              <a:rPr b="1" lang="en-IN" sz="2200" spc="-1" strike="noStrike">
                <a:solidFill>
                  <a:srgbClr val="000000"/>
                </a:solidFill>
                <a:latin typeface="Arial"/>
              </a:rPr>
              <a:t>The entry point for your Streamlit application. This file will handle user interactions and display results.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ff0000"/>
                </a:solidFill>
                <a:latin typeface="Arial"/>
              </a:rPr>
              <a:t>data_processing.py: </a:t>
            </a:r>
            <a:r>
              <a:rPr b="1" lang="en-IN" sz="2200" spc="-1" strike="noStrike">
                <a:solidFill>
                  <a:srgbClr val="000000"/>
                </a:solidFill>
                <a:latin typeface="Arial"/>
              </a:rPr>
              <a:t>This module will contain functions to read resumes and job descriptions using Pandas, and preprocess the data (e.g., cleaning, normalization).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ff0000"/>
                </a:solidFill>
                <a:latin typeface="Arial"/>
              </a:rPr>
              <a:t>nlp.py: </a:t>
            </a:r>
            <a:r>
              <a:rPr b="1" lang="en-IN" sz="2200" spc="-1" strike="noStrike">
                <a:solidFill>
                  <a:srgbClr val="000000"/>
                </a:solidFill>
                <a:latin typeface="Arial"/>
              </a:rPr>
              <a:t>This module will use spaCy to extract keywords and skills from resumes. It will contain functions for NLP tasks such as tokenization, named entity recognition, and keyword extraction.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ff0000"/>
                </a:solidFill>
                <a:latin typeface="Arial"/>
              </a:rPr>
              <a:t>model.py:</a:t>
            </a:r>
            <a:r>
              <a:rPr b="1" lang="en-IN" sz="2200" spc="-1" strike="noStrike">
                <a:solidFill>
                  <a:srgbClr val="000000"/>
                </a:solidFill>
                <a:latin typeface="Arial"/>
              </a:rPr>
              <a:t> This module will handle the machine learning aspects using Scikit-learn. It will include functions for training the model, making predictions, and evaluating performance.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ff0000"/>
                </a:solidFill>
                <a:latin typeface="Arial"/>
              </a:rPr>
              <a:t>utils.py:</a:t>
            </a:r>
            <a:r>
              <a:rPr b="1" lang="en-IN" sz="2200" spc="-1" strike="noStrike">
                <a:solidFill>
                  <a:srgbClr val="000000"/>
                </a:solidFill>
                <a:latin typeface="Arial"/>
              </a:rPr>
              <a:t> This module can contain utility functions that are used across different parts of the application, such as logging, configuration management, or helper functions</a:t>
            </a:r>
            <a:r>
              <a:rPr b="1" lang="en-IN" sz="16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/>
          <p:nvPr/>
        </p:nvSpPr>
        <p:spPr>
          <a:xfrm>
            <a:off x="720000" y="180000"/>
            <a:ext cx="7738920" cy="99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IN" sz="3200" spc="-1" strike="noStrike">
                <a:solidFill>
                  <a:srgbClr val="472702"/>
                </a:solidFill>
                <a:latin typeface="Arial"/>
              </a:rPr>
              <a:t>Code Breakdown(Contd.)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180720" y="1620000"/>
            <a:ext cx="11878920" cy="61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5eb91e"/>
                </a:solidFill>
                <a:latin typeface="Arial"/>
              </a:rPr>
              <a:t>4.requirements.txt:- </a:t>
            </a:r>
            <a:r>
              <a:rPr b="1" lang="en-IN" sz="3600" spc="-1" strike="noStrike">
                <a:solidFill>
                  <a:srgbClr val="000000"/>
                </a:solidFill>
                <a:latin typeface="Arial"/>
              </a:rPr>
              <a:t>This file lists all the Python dependencies required for your project. You can generate this file using pip freeze &gt; requirements.txt.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5eb91e"/>
                </a:solidFill>
                <a:latin typeface="Arial"/>
              </a:rPr>
              <a:t>5.README.md:- </a:t>
            </a:r>
            <a:r>
              <a:rPr b="1" lang="en-IN" sz="3600" spc="-1" strike="noStrike">
                <a:solidFill>
                  <a:srgbClr val="000000"/>
                </a:solidFill>
                <a:latin typeface="Arial"/>
              </a:rPr>
              <a:t>This file should provide an overview of the project, installation instructions, usage, and any other relevant information.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5eb91e"/>
                </a:solidFill>
                <a:latin typeface="Arial"/>
              </a:rPr>
              <a:t>6.gitignore:-</a:t>
            </a:r>
            <a:r>
              <a:rPr b="1" lang="en-IN" sz="3600" spc="-1" strike="noStrike">
                <a:solidFill>
                  <a:srgbClr val="000000"/>
                </a:solidFill>
                <a:latin typeface="Arial"/>
              </a:rPr>
              <a:t> This file specifies files and directories that should be ignored by Git, such as virtual environments, data files, and other temporary files.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79;p16"/>
          <p:cNvSpPr/>
          <p:nvPr/>
        </p:nvSpPr>
        <p:spPr>
          <a:xfrm>
            <a:off x="-8280" y="6686280"/>
            <a:ext cx="12206520" cy="16992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4960" bIns="84960" anchor="ctr">
            <a:noAutofit/>
          </a:bodyPr>
          <a:p>
            <a:pPr defTabSz="1219320">
              <a:lnSpc>
                <a:spcPct val="100000"/>
              </a:lnSpc>
            </a:pP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Google Shape;58;p14"/>
          <p:cNvSpPr/>
          <p:nvPr/>
        </p:nvSpPr>
        <p:spPr>
          <a:xfrm>
            <a:off x="324000" y="352440"/>
            <a:ext cx="1123200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pc="-1" strike="noStrike">
                <a:solidFill>
                  <a:srgbClr val="000000"/>
                </a:solidFill>
                <a:latin typeface="Graphik"/>
                <a:ea typeface="Google Sans SemiBold"/>
              </a:rPr>
              <a:t>Demo video</a:t>
            </a: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980000" y="1080000"/>
            <a:ext cx="837900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79;p16"/>
          <p:cNvSpPr/>
          <p:nvPr/>
        </p:nvSpPr>
        <p:spPr>
          <a:xfrm>
            <a:off x="-8280" y="6686280"/>
            <a:ext cx="12206520" cy="16992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4960" bIns="84960" anchor="ctr">
            <a:noAutofit/>
          </a:bodyPr>
          <a:p>
            <a:pPr defTabSz="1219320">
              <a:lnSpc>
                <a:spcPct val="100000"/>
              </a:lnSpc>
            </a:pP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Google Shape;58;p14"/>
          <p:cNvSpPr/>
          <p:nvPr/>
        </p:nvSpPr>
        <p:spPr>
          <a:xfrm>
            <a:off x="0" y="55080"/>
            <a:ext cx="1123200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pc="-1" strike="noStrike">
                <a:solidFill>
                  <a:srgbClr val="55308d"/>
                </a:solidFill>
                <a:latin typeface="Graphik"/>
                <a:ea typeface="Google Sans SemiBold"/>
              </a:rPr>
              <a:t>Conclusion</a:t>
            </a: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  <a:p>
            <a:pPr defTabSz="1219320">
              <a:lnSpc>
                <a:spcPct val="80000"/>
              </a:lnSpc>
            </a:pP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180000" y="540000"/>
            <a:ext cx="10980000" cy="626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2000" spc="-1" strike="noStrike">
                <a:solidFill>
                  <a:srgbClr val="3465a4"/>
                </a:solidFill>
                <a:latin typeface="Arial"/>
              </a:rPr>
              <a:t>🔹 </a:t>
            </a:r>
            <a:r>
              <a:rPr b="0" lang="en-IN" sz="2000" spc="-1" strike="noStrike">
                <a:solidFill>
                  <a:srgbClr val="3465a4"/>
                </a:solidFill>
                <a:latin typeface="Arial"/>
              </a:rPr>
              <a:t>Our AI-powered job screening system automates the end-to-end recruitment process, significantly reducing manual effort.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2000" spc="-1" strike="noStrike">
                <a:solidFill>
                  <a:srgbClr val="3465a4"/>
                </a:solidFill>
                <a:latin typeface="Arial"/>
              </a:rPr>
              <a:t>🔹 </a:t>
            </a:r>
            <a:r>
              <a:rPr b="0" lang="en-IN" sz="2000" spc="-1" strike="noStrike">
                <a:solidFill>
                  <a:srgbClr val="3465a4"/>
                </a:solidFill>
                <a:latin typeface="Arial"/>
              </a:rPr>
              <a:t>It ensures faster, fairer, and more accurate candidate selection by:-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2000" spc="-1" strike="noStrike">
                <a:solidFill>
                  <a:srgbClr val="611729"/>
                </a:solidFill>
                <a:latin typeface="Arial"/>
              </a:rPr>
              <a:t>Parsing resumes using NLP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2000" spc="-1" strike="noStrike">
                <a:solidFill>
                  <a:srgbClr val="611729"/>
                </a:solidFill>
                <a:latin typeface="Arial"/>
              </a:rPr>
              <a:t>Matching skills with job descriptions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2000" spc="-1" strike="noStrike">
                <a:solidFill>
                  <a:srgbClr val="611729"/>
                </a:solidFill>
                <a:latin typeface="Arial"/>
              </a:rPr>
              <a:t>Ranking candidates based on fit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2000" spc="-1" strike="noStrike">
                <a:solidFill>
                  <a:srgbClr val="611729"/>
                </a:solidFill>
                <a:latin typeface="Arial"/>
              </a:rPr>
              <a:t>Automating interview scheduling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🔹</a:t>
            </a:r>
            <a:r>
              <a:rPr b="0" lang="en-IN" sz="2000" spc="-1" strike="noStrike">
                <a:solidFill>
                  <a:srgbClr val="3465a4"/>
                </a:solidFill>
                <a:latin typeface="Arial"/>
              </a:rPr>
              <a:t> </a:t>
            </a:r>
            <a:r>
              <a:rPr b="0" lang="en-IN" sz="2000" spc="-1" strike="noStrike">
                <a:solidFill>
                  <a:srgbClr val="3465a4"/>
                </a:solidFill>
                <a:latin typeface="Arial"/>
              </a:rPr>
              <a:t>Recruiters save time and effort, while candidates experience a smoother hiring journey.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2000" spc="-1" strike="noStrike">
                <a:solidFill>
                  <a:srgbClr val="3465a4"/>
                </a:solidFill>
                <a:latin typeface="Arial"/>
              </a:rPr>
              <a:t>🔹 </a:t>
            </a:r>
            <a:r>
              <a:rPr b="0" lang="en-IN" sz="2000" spc="-1" strike="noStrike">
                <a:solidFill>
                  <a:srgbClr val="3465a4"/>
                </a:solidFill>
                <a:latin typeface="Arial"/>
              </a:rPr>
              <a:t>This system directly addresses the original problem of inefficient and biased manual screening, making hiring data-driven and scalable.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2000" spc="-1" strike="noStrike">
                <a:solidFill>
                  <a:srgbClr val="3465a4"/>
                </a:solidFill>
                <a:latin typeface="Arial"/>
              </a:rPr>
              <a:t>🔹 </a:t>
            </a:r>
            <a:r>
              <a:rPr b="0" lang="en-IN" sz="2000" spc="-1" strike="noStrike">
                <a:solidFill>
                  <a:srgbClr val="3465a4"/>
                </a:solidFill>
                <a:latin typeface="Arial"/>
              </a:rPr>
              <a:t>The solution can be easily integrated with existing HR systems and scaled across domains.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79;p16"/>
          <p:cNvSpPr/>
          <p:nvPr/>
        </p:nvSpPr>
        <p:spPr>
          <a:xfrm>
            <a:off x="-8280" y="6686280"/>
            <a:ext cx="12206520" cy="16992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4960" bIns="84960" anchor="ctr">
            <a:noAutofit/>
          </a:bodyPr>
          <a:p>
            <a:pPr defTabSz="1219320">
              <a:lnSpc>
                <a:spcPct val="100000"/>
              </a:lnSpc>
            </a:pPr>
            <a:endParaRPr b="0" lang="en-US" sz="1870" spc="-1" strike="noStrike">
              <a:solidFill>
                <a:srgbClr val="000000"/>
              </a:solidFill>
              <a:latin typeface="Graphik"/>
            </a:endParaRPr>
          </a:p>
        </p:txBody>
      </p:sp>
      <p:sp>
        <p:nvSpPr>
          <p:cNvPr id="136" name="Google Shape;58;p14"/>
          <p:cNvSpPr/>
          <p:nvPr/>
        </p:nvSpPr>
        <p:spPr>
          <a:xfrm>
            <a:off x="108000" y="55080"/>
            <a:ext cx="1123200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pc="-1" strike="noStrike">
                <a:solidFill>
                  <a:srgbClr val="800080"/>
                </a:solidFill>
                <a:latin typeface="Graphik"/>
                <a:ea typeface="Google Sans SemiBold"/>
              </a:rPr>
              <a:t>References/Other details</a:t>
            </a:r>
            <a:endParaRPr b="0" lang="en-IN" sz="266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180000" y="540000"/>
            <a:ext cx="11700000" cy="611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N" sz="2600" spc="-1" strike="noStrike">
                <a:solidFill>
                  <a:srgbClr val="000000"/>
                </a:solidFill>
                <a:latin typeface="Arial"/>
              </a:rPr>
              <a:t>Technologies &amp; Tools Used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4400" spc="-1" strike="noStrike">
                <a:solidFill>
                  <a:srgbClr val="2a6099"/>
                </a:solidFill>
                <a:highlight>
                  <a:srgbClr val="ffffff"/>
                </a:highlight>
                <a:latin typeface="Arial"/>
              </a:rPr>
              <a:t>Python, Pandas, SpaCy, Scikit-learn, Streamlit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4400" spc="-1" strike="noStrike">
                <a:solidFill>
                  <a:srgbClr val="2a6099"/>
                </a:solidFill>
                <a:highlight>
                  <a:srgbClr val="ffffff"/>
                </a:highlight>
                <a:latin typeface="Arial"/>
              </a:rPr>
              <a:t>Google Colab (for development)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4400" spc="-1" strike="noStrike">
                <a:solidFill>
                  <a:srgbClr val="2a6099"/>
                </a:solidFill>
                <a:highlight>
                  <a:srgbClr val="ffffff"/>
                </a:highlight>
                <a:latin typeface="Arial"/>
              </a:rPr>
              <a:t>GitHub (version control &amp; collaboration)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4400" spc="-1" strike="noStrike">
                <a:solidFill>
                  <a:srgbClr val="2a6099"/>
                </a:solidFill>
                <a:highlight>
                  <a:srgbClr val="ffffff"/>
                </a:highlight>
                <a:latin typeface="Arial"/>
              </a:rPr>
              <a:t>Image &amp; Video Generation Tools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N" sz="4400" spc="-1" strike="noStrike">
                <a:solidFill>
                  <a:srgbClr val="2a6099"/>
                </a:solidFill>
                <a:highlight>
                  <a:srgbClr val="ffffff"/>
                </a:highlight>
                <a:latin typeface="Arial"/>
              </a:rPr>
              <a:t>HTML AND CSS FOR WEBSITE DESIGN 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  <a:p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"/>
          <p:cNvSpPr txBox="1"/>
          <p:nvPr/>
        </p:nvSpPr>
        <p:spPr>
          <a:xfrm>
            <a:off x="180000" y="540000"/>
            <a:ext cx="11520000" cy="597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N" sz="2000" spc="-1" strike="noStrike">
                <a:solidFill>
                  <a:srgbClr val="8d281e"/>
                </a:solidFill>
                <a:latin typeface="Arial"/>
              </a:rPr>
              <a:t>Resume Parsing Support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IN" sz="2000" spc="-1" strike="noStrike">
                <a:solidFill>
                  <a:srgbClr val="8d281e"/>
                </a:solidFill>
                <a:latin typeface="Arial"/>
              </a:rPr>
              <a:t>SpaCy NLP &amp; custom keyword extraction techniques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IN" sz="2000" spc="-1" strike="noStrike">
                <a:solidFill>
                  <a:srgbClr val="8d281e"/>
                </a:solidFill>
                <a:latin typeface="Arial"/>
              </a:rPr>
              <a:t>Data cleaning using Pandas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IN" sz="2200" spc="-1" strike="noStrike">
                <a:solidFill>
                  <a:srgbClr val="780373"/>
                </a:solidFill>
                <a:latin typeface="Arial"/>
              </a:rPr>
              <a:t>Team Members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780373"/>
                </a:solidFill>
                <a:latin typeface="Arial"/>
                <a:ea typeface="Noto Sans CJK SC"/>
              </a:rPr>
              <a:t>SUPRIYA MANDAL(</a:t>
            </a:r>
            <a:r>
              <a:rPr b="1" lang="en-US" sz="2100" spc="-1" strike="noStrike">
                <a:solidFill>
                  <a:srgbClr val="780373"/>
                </a:solidFill>
                <a:latin typeface="Graphik"/>
                <a:ea typeface="Arial"/>
              </a:rPr>
              <a:t>anisupriwk3j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IN" sz="2200" spc="-1" strike="noStrike">
                <a:solidFill>
                  <a:srgbClr val="780373"/>
                </a:solidFill>
                <a:latin typeface="Arial"/>
              </a:rPr>
              <a:t>[Team Members, if any]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IN" sz="2000" spc="-1" strike="noStrike">
                <a:solidFill>
                  <a:srgbClr val="ffbf00"/>
                </a:solidFill>
                <a:latin typeface="Arial"/>
              </a:rPr>
              <a:t>Special Thanks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IN" sz="2000" spc="-1" strike="noStrike">
                <a:solidFill>
                  <a:srgbClr val="ffbf00"/>
                </a:solidFill>
                <a:latin typeface="Arial"/>
              </a:rPr>
              <a:t>Faculty mentors and project coordinators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IN" sz="2000" spc="-1" strike="noStrike">
                <a:solidFill>
                  <a:srgbClr val="ffbf00"/>
                </a:solidFill>
                <a:latin typeface="Arial"/>
              </a:rPr>
              <a:t>Open-source communities and documentation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10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40;p24" descr="5.png"/>
          <p:cNvPicPr/>
          <p:nvPr/>
        </p:nvPicPr>
        <p:blipFill>
          <a:blip r:embed="rId1"/>
          <a:srcRect l="37697" t="55829" r="25357" b="0"/>
          <a:stretch/>
        </p:blipFill>
        <p:spPr>
          <a:xfrm>
            <a:off x="-18000" y="-13320"/>
            <a:ext cx="5879880" cy="395388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141;p24" descr="5.png"/>
          <p:cNvPicPr/>
          <p:nvPr/>
        </p:nvPicPr>
        <p:blipFill>
          <a:blip r:embed="rId2">
            <a:alphaModFix amt="55000"/>
          </a:blip>
          <a:srcRect l="12851" t="0" r="46912" b="51455"/>
          <a:stretch/>
        </p:blipFill>
        <p:spPr>
          <a:xfrm>
            <a:off x="5267520" y="2166480"/>
            <a:ext cx="6912360" cy="4690080"/>
          </a:xfrm>
          <a:prstGeom prst="rect">
            <a:avLst/>
          </a:prstGeom>
          <a:ln w="0">
            <a:noFill/>
          </a:ln>
        </p:spPr>
      </p:pic>
      <p:sp>
        <p:nvSpPr>
          <p:cNvPr id="141" name="Google Shape;143;p24"/>
          <p:cNvSpPr/>
          <p:nvPr/>
        </p:nvSpPr>
        <p:spPr>
          <a:xfrm>
            <a:off x="3431880" y="2880000"/>
            <a:ext cx="484812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0" lang="en-GB" sz="7340" spc="-1" strike="noStrike">
                <a:solidFill>
                  <a:srgbClr val="ffffff"/>
                </a:solidFill>
                <a:latin typeface="Graphik"/>
                <a:ea typeface="Google Sans SemiBold"/>
              </a:rPr>
              <a:t>Thank You</a:t>
            </a:r>
            <a:endParaRPr b="0" lang="en-IN" sz="734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66;p15"/>
          <p:cNvSpPr/>
          <p:nvPr/>
        </p:nvSpPr>
        <p:spPr>
          <a:xfrm>
            <a:off x="-8280" y="6686280"/>
            <a:ext cx="12206520" cy="16992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4960" bIns="84960" anchor="ctr">
            <a:noAutofit/>
          </a:bodyPr>
          <a:p>
            <a:pPr defTabSz="121932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Graphik"/>
            </a:endParaRPr>
          </a:p>
        </p:txBody>
      </p:sp>
      <p:sp>
        <p:nvSpPr>
          <p:cNvPr id="75" name="Google Shape;67;p15"/>
          <p:cNvSpPr/>
          <p:nvPr/>
        </p:nvSpPr>
        <p:spPr>
          <a:xfrm>
            <a:off x="-16560" y="2365200"/>
            <a:ext cx="12206520" cy="16992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4960" bIns="84960" anchor="ctr">
            <a:noAutofit/>
          </a:bodyPr>
          <a:p>
            <a:pPr defTabSz="121932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Graphik"/>
            </a:endParaRPr>
          </a:p>
        </p:txBody>
      </p:sp>
      <p:pic>
        <p:nvPicPr>
          <p:cNvPr id="76" name="Google Shape;69;p15" descr=""/>
          <p:cNvPicPr/>
          <p:nvPr/>
        </p:nvPicPr>
        <p:blipFill>
          <a:blip r:embed="rId1"/>
          <a:srcRect l="0" t="0" r="0" b="86845"/>
          <a:stretch/>
        </p:blipFill>
        <p:spPr>
          <a:xfrm>
            <a:off x="0" y="0"/>
            <a:ext cx="12190320" cy="89820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1" descr="A bright light in the sky&#10;&#10;AI-generated content may be incorrect."/>
          <p:cNvPicPr/>
          <p:nvPr/>
        </p:nvPicPr>
        <p:blipFill>
          <a:blip r:embed="rId2"/>
          <a:stretch/>
        </p:blipFill>
        <p:spPr>
          <a:xfrm>
            <a:off x="0" y="0"/>
            <a:ext cx="12190320" cy="2368800"/>
          </a:xfrm>
          <a:prstGeom prst="rect">
            <a:avLst/>
          </a:prstGeom>
          <a:ln w="0">
            <a:noFill/>
          </a:ln>
        </p:spPr>
      </p:pic>
      <p:grpSp>
        <p:nvGrpSpPr>
          <p:cNvPr id="78" name="Group 7"/>
          <p:cNvGrpSpPr/>
          <p:nvPr/>
        </p:nvGrpSpPr>
        <p:grpSpPr>
          <a:xfrm>
            <a:off x="1482480" y="1656000"/>
            <a:ext cx="2964600" cy="438120"/>
            <a:chOff x="1482480" y="1656000"/>
            <a:chExt cx="2964600" cy="438120"/>
          </a:xfrm>
        </p:grpSpPr>
        <p:sp>
          <p:nvSpPr>
            <p:cNvPr id="79" name="Rectangle 2"/>
            <p:cNvSpPr/>
            <p:nvPr/>
          </p:nvSpPr>
          <p:spPr>
            <a:xfrm>
              <a:off x="1482480" y="1656000"/>
              <a:ext cx="2964600" cy="438120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80" name="TextBox 3"/>
            <p:cNvSpPr/>
            <p:nvPr/>
          </p:nvSpPr>
          <p:spPr>
            <a:xfrm>
              <a:off x="1700640" y="1691280"/>
              <a:ext cx="2577240" cy="33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200" spc="-1" strike="noStrike">
                  <a:solidFill>
                    <a:srgbClr val="ebb0fe"/>
                  </a:solidFill>
                  <a:latin typeface="Graphik Medium"/>
                </a:rPr>
                <a:t>Data and AI Week</a:t>
              </a:r>
              <a:endParaRPr b="0" lang="en-IN" sz="2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81" name="Picture 4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461160" y="602280"/>
            <a:ext cx="711720" cy="785160"/>
          </a:xfrm>
          <a:prstGeom prst="rect">
            <a:avLst/>
          </a:prstGeom>
          <a:ln w="0">
            <a:noFill/>
          </a:ln>
        </p:spPr>
      </p:pic>
      <p:sp>
        <p:nvSpPr>
          <p:cNvPr id="82" name="Rectangle 12"/>
          <p:cNvSpPr/>
          <p:nvPr/>
        </p:nvSpPr>
        <p:spPr>
          <a:xfrm>
            <a:off x="924120" y="4315320"/>
            <a:ext cx="1441800" cy="146952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83" name="Text Placeholder 27"/>
          <p:cNvSpPr/>
          <p:nvPr/>
        </p:nvSpPr>
        <p:spPr>
          <a:xfrm>
            <a:off x="2709000" y="3907440"/>
            <a:ext cx="3589560" cy="80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90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-GB" sz="2000" spc="-1" strike="noStrike">
                <a:solidFill>
                  <a:srgbClr val="a100ff"/>
                </a:solidFill>
                <a:latin typeface="Graphik"/>
              </a:rPr>
              <a:t>Name (SUPRIYA MANDAL)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Rectangle 15"/>
          <p:cNvSpPr/>
          <p:nvPr/>
        </p:nvSpPr>
        <p:spPr>
          <a:xfrm>
            <a:off x="6630120" y="4315320"/>
            <a:ext cx="1479600" cy="146952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Graphik"/>
              </a:rPr>
              <a:t>Photo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85" name="Straight Connector 17"/>
          <p:cNvCxnSpPr/>
          <p:nvPr/>
        </p:nvCxnSpPr>
        <p:spPr>
          <a:xfrm>
            <a:off x="2694600" y="4818960"/>
            <a:ext cx="1719720" cy="1800"/>
          </a:xfrm>
          <a:prstGeom prst="straightConnector1">
            <a:avLst/>
          </a:prstGeom>
          <a:ln w="0">
            <a:solidFill>
              <a:srgbClr val="aebcc4"/>
            </a:solidFill>
          </a:ln>
        </p:spPr>
      </p:cxnSp>
      <p:sp>
        <p:nvSpPr>
          <p:cNvPr id="86" name="Text Placeholder 27"/>
          <p:cNvSpPr/>
          <p:nvPr/>
        </p:nvSpPr>
        <p:spPr>
          <a:xfrm>
            <a:off x="8366760" y="3907440"/>
            <a:ext cx="3175200" cy="80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90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-GB" sz="2000" spc="-1" strike="noStrike">
                <a:solidFill>
                  <a:srgbClr val="a100ff"/>
                </a:solidFill>
                <a:latin typeface="Graphik"/>
              </a:rPr>
              <a:t>SUPRIYA MANDAL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itle 17"/>
          <p:cNvSpPr/>
          <p:nvPr/>
        </p:nvSpPr>
        <p:spPr>
          <a:xfrm>
            <a:off x="255240" y="2867400"/>
            <a:ext cx="1142820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70" spc="-1" strike="noStrike">
                <a:solidFill>
                  <a:srgbClr val="000000"/>
                </a:solidFill>
                <a:latin typeface="Graphik"/>
                <a:ea typeface="Arial"/>
              </a:rPr>
              <a:t>Team details</a:t>
            </a:r>
            <a:endParaRPr b="0" lang="en-IN" sz="187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8" name="Table 2"/>
          <p:cNvGraphicFramePr/>
          <p:nvPr/>
        </p:nvGraphicFramePr>
        <p:xfrm>
          <a:off x="318960" y="3342960"/>
          <a:ext cx="11617200" cy="378360"/>
        </p:xfrm>
        <a:graphic>
          <a:graphicData uri="http://schemas.openxmlformats.org/drawingml/2006/table">
            <a:tbl>
              <a:tblPr/>
              <a:tblGrid>
                <a:gridCol w="4382280"/>
                <a:gridCol w="7235280"/>
              </a:tblGrid>
              <a:tr h="378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a100ff"/>
                          </a:solidFill>
                          <a:latin typeface="Arial"/>
                          <a:ea typeface="Arial"/>
                        </a:rPr>
                        <a:t>TEAM NAME: </a:t>
                      </a:r>
                      <a:r>
                        <a:rPr b="1" lang="en-US" sz="1870" spc="-1" strike="noStrike">
                          <a:solidFill>
                            <a:schemeClr val="dk1"/>
                          </a:solidFill>
                          <a:latin typeface="Graphik"/>
                          <a:ea typeface="Arial"/>
                        </a:rPr>
                        <a:t>anisupriwk3j</a:t>
                      </a:r>
                      <a:endParaRPr b="0" lang="en-IN" sz="187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6480">
                      <a:solidFill>
                        <a:srgbClr val="d3d3d3"/>
                      </a:solidFill>
                      <a:prstDash val="solid"/>
                    </a:lnL>
                    <a:lnR w="6480">
                      <a:solidFill>
                        <a:srgbClr val="d9e7fd"/>
                      </a:solidFill>
                      <a:prstDash val="solid"/>
                    </a:lnR>
                    <a:lnT w="6480">
                      <a:solidFill>
                        <a:srgbClr val="d3d3d3"/>
                      </a:solidFill>
                      <a:prstDash val="solid"/>
                    </a:lnT>
                    <a:lnB w="6480">
                      <a:solidFill>
                        <a:srgbClr val="d9e7fd"/>
                      </a:solidFill>
                      <a:prstDash val="solid"/>
                    </a:lnB>
                    <a:solidFill>
                      <a:schemeClr val="l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000" spc="-1" strike="noStrike">
                        <a:solidFill>
                          <a:srgbClr val="a100ff"/>
                        </a:solidFill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6480">
                      <a:solidFill>
                        <a:srgbClr val="d9e7fd"/>
                      </a:solidFill>
                      <a:prstDash val="solid"/>
                    </a:lnL>
                    <a:lnR w="6480">
                      <a:solidFill>
                        <a:srgbClr val="d3d3d3"/>
                      </a:solidFill>
                      <a:prstDash val="solid"/>
                    </a:lnR>
                    <a:lnT w="6480">
                      <a:solidFill>
                        <a:srgbClr val="d3d3d3"/>
                      </a:solidFill>
                      <a:prstDash val="solid"/>
                    </a:lnT>
                    <a:lnB w="6480">
                      <a:solidFill>
                        <a:srgbClr val="bdbdbd"/>
                      </a:solidFill>
                      <a:prstDash val="solid"/>
                    </a:lnB>
                    <a:solidFill>
                      <a:schemeClr val="l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9" name="Straight Connector 26"/>
          <p:cNvCxnSpPr/>
          <p:nvPr/>
        </p:nvCxnSpPr>
        <p:spPr>
          <a:xfrm>
            <a:off x="8366760" y="4799160"/>
            <a:ext cx="1719720" cy="1800"/>
          </a:xfrm>
          <a:prstGeom prst="straightConnector1">
            <a:avLst/>
          </a:prstGeom>
          <a:ln w="0">
            <a:solidFill>
              <a:srgbClr val="aebcc4"/>
            </a:solidFill>
          </a:ln>
        </p:spPr>
      </p:cxnSp>
      <p:sp>
        <p:nvSpPr>
          <p:cNvPr id="90" name="Text Placeholder 3"/>
          <p:cNvSpPr/>
          <p:nvPr/>
        </p:nvSpPr>
        <p:spPr>
          <a:xfrm>
            <a:off x="1390320" y="441000"/>
            <a:ext cx="5490360" cy="13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98"/>
              </a:lnSpc>
            </a:pPr>
            <a:r>
              <a:rPr b="0" lang="en-US" sz="3200" spc="-1" strike="noStrike">
                <a:solidFill>
                  <a:schemeClr val="lt1"/>
                </a:solidFill>
                <a:latin typeface="Graphik Semibold"/>
                <a:ea typeface="Arial"/>
              </a:rPr>
              <a:t>Hack the Future: </a:t>
            </a:r>
            <a:br>
              <a:rPr sz="3200"/>
            </a:br>
            <a:r>
              <a:rPr b="0" lang="en-US" sz="3200" spc="-1" strike="noStrike">
                <a:solidFill>
                  <a:schemeClr val="lt1"/>
                </a:solidFill>
                <a:latin typeface="Graphik Semibold"/>
                <a:ea typeface="Arial"/>
              </a:rPr>
              <a:t>A Gen AI Sprint </a:t>
            </a:r>
            <a:br>
              <a:rPr sz="3200"/>
            </a:br>
            <a:r>
              <a:rPr b="0" lang="en-US" sz="3200" spc="-1" strike="noStrike">
                <a:solidFill>
                  <a:schemeClr val="lt1"/>
                </a:solidFill>
                <a:latin typeface="Graphik Semibold"/>
                <a:ea typeface="Arial"/>
              </a:rPr>
              <a:t>Powered by Data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606600" y="3960000"/>
            <a:ext cx="1911960" cy="206892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tretch/>
        </p:blipFill>
        <p:spPr>
          <a:xfrm>
            <a:off x="6530400" y="4075920"/>
            <a:ext cx="1579320" cy="170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58;p14"/>
          <p:cNvSpPr/>
          <p:nvPr/>
        </p:nvSpPr>
        <p:spPr>
          <a:xfrm>
            <a:off x="324000" y="53640"/>
            <a:ext cx="1123200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pc="-1" strike="noStrike">
                <a:solidFill>
                  <a:srgbClr val="000000"/>
                </a:solidFill>
                <a:latin typeface="Graphik"/>
                <a:ea typeface="Google Sans SemiBold"/>
              </a:rPr>
              <a:t>Entry Submission Summary</a:t>
            </a: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4" name="Table 2"/>
          <p:cNvGraphicFramePr/>
          <p:nvPr/>
        </p:nvGraphicFramePr>
        <p:xfrm>
          <a:off x="255960" y="349920"/>
          <a:ext cx="10967040" cy="6185520"/>
        </p:xfrm>
        <a:graphic>
          <a:graphicData uri="http://schemas.openxmlformats.org/drawingml/2006/table">
            <a:tbl>
              <a:tblPr/>
              <a:tblGrid>
                <a:gridCol w="2762280"/>
                <a:gridCol w="8205120"/>
              </a:tblGrid>
              <a:tr h="898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70" spc="-1" strike="noStrike">
                          <a:solidFill>
                            <a:schemeClr val="dk1"/>
                          </a:solidFill>
                          <a:latin typeface="Graphik"/>
                          <a:ea typeface="Arial"/>
                        </a:rPr>
                        <a:t>Idea Title</a:t>
                      </a:r>
                      <a:br>
                        <a:rPr sz="1870"/>
                      </a:b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Graphik"/>
                          <a:ea typeface="Arial"/>
                        </a:rPr>
                        <a:t>(Provide a concise and impactful title for your idea.)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d9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70" spc="-1" strike="noStrike">
                          <a:solidFill>
                            <a:schemeClr val="dk1"/>
                          </a:solidFill>
                          <a:latin typeface="Graphik"/>
                          <a:ea typeface="Arial"/>
                        </a:rPr>
                        <a:t>AI-Powered Job Screening System</a:t>
                      </a:r>
                      <a:endParaRPr b="0" lang="en-IN" sz="187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d9fff"/>
                    </a:solidFill>
                  </a:tcPr>
                </a:tc>
              </a:tr>
              <a:tr h="1057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70" spc="-1" strike="noStrike">
                          <a:solidFill>
                            <a:schemeClr val="dk1"/>
                          </a:solidFill>
                          <a:latin typeface="Graphik"/>
                          <a:ea typeface="Arial"/>
                        </a:rPr>
                        <a:t>Team Name</a:t>
                      </a:r>
                      <a:endParaRPr b="0" lang="en-IN" sz="187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70" spc="-1" strike="noStrike">
                          <a:solidFill>
                            <a:schemeClr val="dk1"/>
                          </a:solidFill>
                          <a:latin typeface="Graphik"/>
                          <a:ea typeface="Arial"/>
                        </a:rPr>
                        <a:t>anisupriwk3j</a:t>
                      </a:r>
                      <a:endParaRPr b="0" lang="en-IN" sz="187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87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87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3791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70" spc="-1" strike="noStrike">
                          <a:solidFill>
                            <a:schemeClr val="dk1"/>
                          </a:solidFill>
                          <a:latin typeface="Graphik"/>
                          <a:ea typeface="Arial"/>
                        </a:rPr>
                        <a:t>Problem Statement</a:t>
                      </a:r>
                      <a:endParaRPr b="0" lang="en-IN" sz="187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d9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70" spc="-1" strike="noStrike">
                          <a:solidFill>
                            <a:schemeClr val="dk1"/>
                          </a:solidFill>
                          <a:latin typeface="Graphik"/>
                          <a:ea typeface="Arial"/>
                        </a:rPr>
                        <a:t>Hiring processes often involve manually screening thousands of resumes, making it time-consuming, biased, and inefficient. Recruiters struggle to identify the best candidates quickly, leading to delayed hiring, missed talent, and high costs.</a:t>
                      </a:r>
                      <a:endParaRPr b="0" lang="en-IN" sz="187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d9fff"/>
                    </a:solidFill>
                  </a:tcPr>
                </a:tc>
              </a:tr>
              <a:tr h="28364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70" spc="-1" strike="noStrike">
                          <a:solidFill>
                            <a:schemeClr val="dk1"/>
                          </a:solidFill>
                          <a:latin typeface="Graphik"/>
                          <a:ea typeface="Arial"/>
                        </a:rPr>
                        <a:t>Proposed Solution</a:t>
                      </a:r>
                      <a:endParaRPr b="0" lang="en-IN" sz="187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chemeClr val="dk1"/>
                          </a:solidFill>
                          <a:latin typeface="Graphik"/>
                        </a:rPr>
                        <a:t>Develop an AI-powered multi-agent system that automates job screening by:</a:t>
                      </a:r>
                      <a:endParaRPr b="0" lang="en-IN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chemeClr val="dk1"/>
                          </a:solidFill>
                          <a:latin typeface="Graphik"/>
                        </a:rPr>
                        <a:t>Parsing resumes efficiently using Natural Language Processing (NLP).</a:t>
                      </a:r>
                      <a:endParaRPr b="0" lang="en-IN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chemeClr val="dk1"/>
                          </a:solidFill>
                          <a:latin typeface="Graphik"/>
                        </a:rPr>
                        <a:t>Matching candidate skills with job requirements using AI models.</a:t>
                      </a:r>
                      <a:endParaRPr b="0" lang="en-IN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chemeClr val="dk1"/>
                          </a:solidFill>
                          <a:latin typeface="Graphik"/>
                        </a:rPr>
                        <a:t>Ranking candidates based on experience, education, and job fit.</a:t>
                      </a:r>
                      <a:endParaRPr b="0" lang="en-IN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chemeClr val="dk1"/>
                          </a:solidFill>
                          <a:latin typeface="Graphik"/>
                        </a:rPr>
                        <a:t>Providing recruiters with an intelligent dashboard to make faster hiring decisions.</a:t>
                      </a:r>
                      <a:endParaRPr b="0" lang="en-IN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940000" y="5040000"/>
            <a:ext cx="2160000" cy="14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79;p16"/>
          <p:cNvSpPr/>
          <p:nvPr/>
        </p:nvSpPr>
        <p:spPr>
          <a:xfrm>
            <a:off x="-8280" y="6686280"/>
            <a:ext cx="12206520" cy="16992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4960" bIns="84960" anchor="ctr">
            <a:noAutofit/>
          </a:bodyPr>
          <a:p>
            <a:pPr defTabSz="1219320">
              <a:lnSpc>
                <a:spcPct val="100000"/>
              </a:lnSpc>
            </a:pP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58;p14"/>
          <p:cNvSpPr/>
          <p:nvPr/>
        </p:nvSpPr>
        <p:spPr>
          <a:xfrm>
            <a:off x="360000" y="53640"/>
            <a:ext cx="1123200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pc="-1" strike="noStrike">
                <a:solidFill>
                  <a:srgbClr val="000000"/>
                </a:solidFill>
                <a:latin typeface="Graphik"/>
                <a:ea typeface="Google Sans SemiBold"/>
              </a:rPr>
              <a:t>Problem statement you are trying to address</a:t>
            </a: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144000" y="540000"/>
            <a:ext cx="759456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55308d"/>
                </a:solidFill>
                <a:latin typeface="Arial"/>
              </a:rPr>
              <a:t>Challenges in Job Screening &amp; Recruitment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180000" y="938880"/>
            <a:ext cx="10798560" cy="61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000000"/>
                </a:solidFill>
                <a:latin typeface="Arial"/>
              </a:rPr>
              <a:t>Problem Statement: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</a:rPr>
              <a:t>The traditional hiring process is slow, inefficient, and prone to bias due to manual resume screening. Recruiters face the following challenges: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</a:rPr>
              <a:t>1️⃣ Time-Consuming Process – Screening thousands of resumes manually delays hiring.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</a:rPr>
              <a:t>2️⃣ Unstructured Resume Formats – Resumes come in various formats (PDF, DOCX, images), making it difficult to extract relevant details.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</a:rPr>
              <a:t>3️⃣ Lack of Fairness &amp; Bias – Human biases may influence hiring decisions.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</a:rPr>
              <a:t>4️⃣ Mismatch Between Candidates &amp; Jobs – Finding the right talent quickly is a challenge.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</a:rPr>
              <a:t>5️⃣ High Recruitment Costs – Companies spend excessive time and resources on screening candidates.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200" spc="-1" strike="noStrike">
                <a:solidFill>
                  <a:srgbClr val="a7074b"/>
                </a:solidFill>
                <a:latin typeface="Arial"/>
              </a:rPr>
              <a:t>Key Questions: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</a:rPr>
              <a:t>How can we automate and optimize resume screening?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</a:rPr>
              <a:t>Can AI reduce bias and improve hiring efficiency?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</a:rPr>
              <a:t>How do we match candidates accurately with job descriptions?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This problem impacts companies, recruiters, and job seekers, making AI-powered automation a crucial innovation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79;p16"/>
          <p:cNvSpPr/>
          <p:nvPr/>
        </p:nvSpPr>
        <p:spPr>
          <a:xfrm>
            <a:off x="-8280" y="6686280"/>
            <a:ext cx="12206520" cy="16992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4960" bIns="84960" anchor="ctr">
            <a:noAutofit/>
          </a:bodyPr>
          <a:p>
            <a:pPr defTabSz="1219320">
              <a:lnSpc>
                <a:spcPct val="100000"/>
              </a:lnSpc>
            </a:pP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Google Shape;58;p14"/>
          <p:cNvSpPr/>
          <p:nvPr/>
        </p:nvSpPr>
        <p:spPr>
          <a:xfrm>
            <a:off x="0" y="53640"/>
            <a:ext cx="1123200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pc="-1" strike="noStrike">
                <a:solidFill>
                  <a:srgbClr val="000000"/>
                </a:solidFill>
                <a:latin typeface="Graphik"/>
                <a:ea typeface="Google Sans SemiBold"/>
              </a:rPr>
              <a:t>Proposed Solution Overview</a:t>
            </a: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  <a:p>
            <a:pPr defTabSz="1219320">
              <a:lnSpc>
                <a:spcPct val="80000"/>
              </a:lnSpc>
            </a:pP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0" y="360000"/>
            <a:ext cx="971856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55308d"/>
                </a:solidFill>
                <a:latin typeface="Arial"/>
              </a:rPr>
              <a:t>AI-Powered Job Screening: Intelligent Resume Analysis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132480" y="899640"/>
            <a:ext cx="12058560" cy="59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2600" spc="-1" strike="noStrike">
                <a:solidFill>
                  <a:srgbClr val="000000"/>
                </a:solidFill>
                <a:latin typeface="Arial"/>
              </a:rPr>
              <a:t>Solution Approach &amp; Methodology: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600" spc="-1" strike="noStrike">
                <a:solidFill>
                  <a:srgbClr val="000000"/>
                </a:solidFill>
                <a:latin typeface="Arial"/>
              </a:rPr>
              <a:t>Our AI-powered job screening system leverages Natural Language Processing (NLP), Machine Learning (ML), and Multi-Agent Systems to automate resume screening and candidate shortlisting.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6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1" lang="en-IN" sz="2600" spc="-1" strike="noStrike">
                <a:solidFill>
                  <a:srgbClr val="000000"/>
                </a:solidFill>
                <a:latin typeface="Arial"/>
              </a:rPr>
              <a:t>Step 1: Resume Parsing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600" spc="-1" strike="noStrike">
                <a:solidFill>
                  <a:srgbClr val="000000"/>
                </a:solidFill>
                <a:latin typeface="Arial"/>
              </a:rPr>
              <a:t>Extract key information (skills, experience, education) using NLP and OCR (for scanned resumes).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600" spc="-1" strike="noStrike">
                <a:solidFill>
                  <a:srgbClr val="000000"/>
                </a:solidFill>
                <a:latin typeface="Arial"/>
              </a:rPr>
              <a:t>Standardize data from various formats (PDF, DOCX, images).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6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1" lang="en-IN" sz="2600" spc="-1" strike="noStrike">
                <a:solidFill>
                  <a:srgbClr val="000000"/>
                </a:solidFill>
                <a:latin typeface="Arial"/>
              </a:rPr>
              <a:t>Step 2: Skill &amp; Experience Matching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600" spc="-1" strike="noStrike">
                <a:solidFill>
                  <a:srgbClr val="000000"/>
                </a:solidFill>
                <a:latin typeface="Arial"/>
              </a:rPr>
              <a:t>AI model compares candidate skills with job requirements using semantic 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similarity.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600" spc="-1" strike="noStrike">
                <a:solidFill>
                  <a:srgbClr val="000000"/>
                </a:solidFill>
                <a:latin typeface="Arial"/>
              </a:rPr>
              <a:t>Ranks candidates based on relevance, experience, and education.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"/>
          <p:cNvSpPr/>
          <p:nvPr/>
        </p:nvSpPr>
        <p:spPr>
          <a:xfrm>
            <a:off x="180000" y="180000"/>
            <a:ext cx="1043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IN" sz="2100" spc="-1" strike="noStrike">
                <a:solidFill>
                  <a:srgbClr val="55308d"/>
                </a:solidFill>
                <a:latin typeface="Arial"/>
              </a:rPr>
              <a:t>AI-Powered Job Screening: Intelligent Resume Analysis(Contd.)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0" y="645840"/>
            <a:ext cx="11518560" cy="56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Step 3: Intelligent Candidate Ranking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Generates a shortlist of top candidates using 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weighted scoring.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Filters out irrelevant profiles automatically.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Step 4: AI-Powered Recruiter Dashboard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Interactive dashboard for recruiters to review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AI-ranked candidates.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Bias detection mechanisms to ensure fair hiring.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Outcome:-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✅ </a:t>
            </a: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Faster &amp; More Efficient Hiring – Reduces screening time from weeks to minutes.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✅ </a:t>
            </a: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Fair &amp; Data-Driven Selection – Eliminates human bias with AI-based ranking.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✅ </a:t>
            </a: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Improved Job Match Accuracy – Ensures better talent acquisition.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6300000" y="1019880"/>
            <a:ext cx="5218560" cy="347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79;p16"/>
          <p:cNvSpPr/>
          <p:nvPr/>
        </p:nvSpPr>
        <p:spPr>
          <a:xfrm>
            <a:off x="-8280" y="6686280"/>
            <a:ext cx="12206520" cy="16992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4960" bIns="84960" anchor="ctr">
            <a:noAutofit/>
          </a:bodyPr>
          <a:p>
            <a:pPr defTabSz="1219320">
              <a:lnSpc>
                <a:spcPct val="100000"/>
              </a:lnSpc>
            </a:pP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Google Shape;58;p14"/>
          <p:cNvSpPr/>
          <p:nvPr/>
        </p:nvSpPr>
        <p:spPr>
          <a:xfrm>
            <a:off x="324000" y="352440"/>
            <a:ext cx="1123200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  <a:p>
            <a:pPr defTabSz="1219320">
              <a:lnSpc>
                <a:spcPct val="80000"/>
              </a:lnSpc>
            </a:pPr>
            <a:r>
              <a:rPr b="1" lang="en-IN" sz="2660" spc="-1" strike="noStrike">
                <a:solidFill>
                  <a:srgbClr val="000000"/>
                </a:solidFill>
                <a:latin typeface="Graphik"/>
                <a:ea typeface="Google Sans SemiBold"/>
              </a:rPr>
              <a:t> </a:t>
            </a: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  <a:p>
            <a:pPr defTabSz="1219320">
              <a:lnSpc>
                <a:spcPct val="80000"/>
              </a:lnSpc>
            </a:pP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  <a:p>
            <a:pPr defTabSz="1219320">
              <a:lnSpc>
                <a:spcPct val="80000"/>
              </a:lnSpc>
              <a:spcBef>
                <a:spcPts val="1191"/>
              </a:spcBef>
              <a:spcAft>
                <a:spcPts val="992"/>
              </a:spcAft>
            </a:pP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  <a:p>
            <a:pPr defTabSz="1219320">
              <a:lnSpc>
                <a:spcPct val="80000"/>
              </a:lnSpc>
              <a:spcBef>
                <a:spcPts val="1191"/>
              </a:spcBef>
              <a:spcAft>
                <a:spcPts val="992"/>
              </a:spcAft>
            </a:pP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  <a:p>
            <a:pPr defTabSz="1219320">
              <a:lnSpc>
                <a:spcPct val="80000"/>
              </a:lnSpc>
            </a:pPr>
            <a:endParaRPr b="0" lang="en-IN" sz="26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180000" y="180000"/>
            <a:ext cx="593892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55308d"/>
                </a:solidFill>
                <a:latin typeface="Arial"/>
              </a:rPr>
              <a:t>💻 </a:t>
            </a:r>
            <a:r>
              <a:rPr b="0" lang="en-IN" sz="2800" spc="-1" strike="noStrike">
                <a:solidFill>
                  <a:srgbClr val="55308d"/>
                </a:solidFill>
                <a:latin typeface="Arial"/>
              </a:rPr>
              <a:t>Technologies Used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180000" y="1260000"/>
            <a:ext cx="11518920" cy="50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🐍</a:t>
            </a:r>
            <a:r>
              <a:rPr b="1" lang="en-IN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IN" sz="2800" spc="-1" strike="noStrike">
                <a:solidFill>
                  <a:srgbClr val="780373"/>
                </a:solidFill>
                <a:latin typeface="Arial"/>
              </a:rPr>
              <a:t>Python – </a:t>
            </a:r>
            <a:r>
              <a:rPr b="0" lang="en-IN" sz="2800" spc="-1" strike="noStrike">
                <a:solidFill>
                  <a:srgbClr val="e8a202"/>
                </a:solidFill>
                <a:latin typeface="Arial"/>
              </a:rPr>
              <a:t>Used for all backend logic and data processing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📊</a:t>
            </a:r>
            <a:r>
              <a:rPr b="0" lang="en-IN" sz="2800" spc="-1" strike="noStrike">
                <a:solidFill>
                  <a:srgbClr val="780373"/>
                </a:solidFill>
                <a:latin typeface="Arial"/>
              </a:rPr>
              <a:t> </a:t>
            </a:r>
            <a:r>
              <a:rPr b="1" lang="en-IN" sz="2800" spc="-1" strike="noStrike">
                <a:solidFill>
                  <a:srgbClr val="780373"/>
                </a:solidFill>
                <a:latin typeface="Arial"/>
              </a:rPr>
              <a:t>Pandas –</a:t>
            </a:r>
            <a:r>
              <a:rPr b="1" lang="en-IN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800" spc="-1" strike="noStrike">
                <a:solidFill>
                  <a:srgbClr val="e8a202"/>
                </a:solidFill>
                <a:latin typeface="Arial"/>
              </a:rPr>
              <a:t>For reading and handling resume data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🧠 </a:t>
            </a:r>
            <a:r>
              <a:rPr b="1" lang="en-IN" sz="2800" spc="-1" strike="noStrike">
                <a:solidFill>
                  <a:srgbClr val="780373"/>
                </a:solidFill>
                <a:latin typeface="Arial"/>
              </a:rPr>
              <a:t>spaCy – </a:t>
            </a:r>
            <a:r>
              <a:rPr b="0" lang="en-IN" sz="2800" spc="-1" strike="noStrike">
                <a:solidFill>
                  <a:srgbClr val="e8a202"/>
                </a:solidFill>
                <a:latin typeface="Arial"/>
              </a:rPr>
              <a:t>To extract keywords and skills from resumes (NLP)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📈 </a:t>
            </a:r>
            <a:r>
              <a:rPr b="1" lang="en-IN" sz="2800" spc="-1" strike="noStrike">
                <a:solidFill>
                  <a:srgbClr val="780373"/>
                </a:solidFill>
                <a:latin typeface="Arial"/>
              </a:rPr>
              <a:t>Scikit-learn –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800" spc="-1" strike="noStrike">
                <a:solidFill>
                  <a:srgbClr val="e8a202"/>
                </a:solidFill>
                <a:latin typeface="Arial"/>
              </a:rPr>
              <a:t>For basic machine learning like skill matching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🌐</a:t>
            </a:r>
            <a:r>
              <a:rPr b="1" lang="en-IN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IN" sz="2800" spc="-1" strike="noStrike">
                <a:solidFill>
                  <a:srgbClr val="780373"/>
                </a:solidFill>
                <a:latin typeface="Arial"/>
              </a:rPr>
              <a:t>Streamlit – </a:t>
            </a:r>
            <a:r>
              <a:rPr b="0" lang="en-IN" sz="2800" spc="-1" strike="noStrike">
                <a:solidFill>
                  <a:srgbClr val="e8a202"/>
                </a:solidFill>
                <a:latin typeface="Arial"/>
              </a:rPr>
              <a:t>To create a simple and interactive app interface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☁️</a:t>
            </a:r>
            <a:r>
              <a:rPr b="0" lang="en-IN" sz="2800" spc="-1" strike="noStrike">
                <a:solidFill>
                  <a:srgbClr val="780373"/>
                </a:solidFill>
                <a:latin typeface="Arial"/>
              </a:rPr>
              <a:t> </a:t>
            </a:r>
            <a:r>
              <a:rPr b="1" lang="en-IN" sz="2800" spc="-1" strike="noStrike">
                <a:solidFill>
                  <a:srgbClr val="780373"/>
                </a:solidFill>
                <a:latin typeface="Arial"/>
              </a:rPr>
              <a:t>Google Colab </a:t>
            </a:r>
            <a:r>
              <a:rPr b="0" lang="en-IN" sz="2800" spc="-1" strike="noStrike">
                <a:solidFill>
                  <a:srgbClr val="780373"/>
                </a:solidFill>
                <a:latin typeface="Arial"/>
              </a:rPr>
              <a:t>–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800" spc="-1" strike="noStrike">
                <a:solidFill>
                  <a:srgbClr val="e8a202"/>
                </a:solidFill>
                <a:latin typeface="Arial"/>
              </a:rPr>
              <a:t>Used for testing and building the model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🐙</a:t>
            </a:r>
            <a:r>
              <a:rPr b="1" lang="en-IN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IN" sz="2800" spc="-1" strike="noStrike">
                <a:solidFill>
                  <a:srgbClr val="780373"/>
                </a:solidFill>
                <a:latin typeface="Arial"/>
              </a:rPr>
              <a:t>GitHub –</a:t>
            </a:r>
            <a:r>
              <a:rPr b="1" lang="en-IN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800" spc="-1" strike="noStrike">
                <a:solidFill>
                  <a:srgbClr val="e8a202"/>
                </a:solidFill>
                <a:latin typeface="Arial"/>
              </a:rPr>
              <a:t>To save and manage the project code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79;p16"/>
          <p:cNvSpPr/>
          <p:nvPr/>
        </p:nvSpPr>
        <p:spPr>
          <a:xfrm>
            <a:off x="-8280" y="6686280"/>
            <a:ext cx="12206520" cy="16992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4960" bIns="84960" anchor="ctr">
            <a:noAutofit/>
          </a:bodyPr>
          <a:p>
            <a:pPr defTabSz="1219320">
              <a:lnSpc>
                <a:spcPct val="100000"/>
              </a:lnSpc>
            </a:pP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Google Shape;58;p14"/>
          <p:cNvSpPr/>
          <p:nvPr/>
        </p:nvSpPr>
        <p:spPr>
          <a:xfrm>
            <a:off x="324000" y="352440"/>
            <a:ext cx="11232000" cy="8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180000" y="1260000"/>
            <a:ext cx="11158920" cy="512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8240" y="715680"/>
            <a:ext cx="12011400" cy="738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000000"/>
                </a:solidFill>
                <a:latin typeface="Arial"/>
              </a:rPr>
              <a:t>🧠 </a:t>
            </a:r>
            <a:r>
              <a:rPr b="1" lang="en-IN" sz="3200" spc="-1" strike="noStrike">
                <a:solidFill>
                  <a:srgbClr val="000000"/>
                </a:solidFill>
                <a:latin typeface="Arial"/>
              </a:rPr>
              <a:t>Agents' Interaction Design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💼 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Job Description Summarizer Agent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Extracts key elements from job descriptions (skills, experience, responsibilities).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Uses 🗣️ NLP to summarize and structure the content.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📄 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Resume Parsing &amp; Matching Agent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Extracts information like education, skills, and work experience from resumes.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Uses 🤖 ML algorithms to match resumes with job descriptions and compute a match score.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"/>
          <p:cNvSpPr/>
          <p:nvPr/>
        </p:nvSpPr>
        <p:spPr>
          <a:xfrm>
            <a:off x="180000" y="682200"/>
            <a:ext cx="11879640" cy="59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✅ </a:t>
            </a: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Shortlisting Agent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Selects top candidates based on a predefined match threshold (e.g., 80%+ match).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Ensures only the most relevant profiles proceed further.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📅 </a:t>
            </a: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Interview Scheduling Agent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Sends interview invitations to shortlisted candidates automatically.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Aligns interview slots with recruiter and candidate availability.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Sends 📧 email confirmations and updates.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📊 </a:t>
            </a:r>
            <a:r>
              <a:rPr b="1" lang="en-IN" sz="2100" spc="-1" strike="noStrike">
                <a:solidFill>
                  <a:srgbClr val="000000"/>
                </a:solidFill>
                <a:latin typeface="Arial"/>
              </a:rPr>
              <a:t>Feedback &amp; Learning Agent (optional)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Collects feedback post-interview to improve matching algorithms.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🔹 </a:t>
            </a:r>
            <a:r>
              <a:rPr b="0" lang="en-IN" sz="2100" spc="-1" strike="noStrike">
                <a:solidFill>
                  <a:srgbClr val="000000"/>
                </a:solidFill>
                <a:latin typeface="Arial"/>
              </a:rPr>
              <a:t>Continuously trains the model based on recruiter preferences and hiring patterns.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0" y="16920"/>
            <a:ext cx="809964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780373"/>
                </a:solidFill>
                <a:latin typeface="Arial"/>
              </a:rPr>
              <a:t>🤖 </a:t>
            </a:r>
            <a:r>
              <a:rPr b="1" lang="en-IN" sz="2800" spc="-1" strike="noStrike">
                <a:solidFill>
                  <a:srgbClr val="780373"/>
                </a:solidFill>
                <a:latin typeface="Arial"/>
              </a:rPr>
              <a:t>Agents' Interaction Design(Contd.)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 pitchFamily="0" charset="1"/>
        <a:ea typeface=""/>
        <a:cs typeface=""/>
      </a:majorFont>
      <a:minorFont>
        <a:latin typeface="Graphi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 pitchFamily="0" charset="1"/>
        <a:ea typeface=""/>
        <a:cs typeface=""/>
      </a:majorFont>
      <a:minorFont>
        <a:latin typeface="Graphi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 pitchFamily="0" charset="1"/>
        <a:ea typeface=""/>
        <a:cs typeface=""/>
      </a:majorFont>
      <a:minorFont>
        <a:latin typeface="Graphi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 pitchFamily="0" charset="1"/>
        <a:ea typeface=""/>
        <a:cs typeface=""/>
      </a:majorFont>
      <a:minorFont>
        <a:latin typeface="Graphi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 pitchFamily="0" charset="1"/>
        <a:ea typeface=""/>
        <a:cs typeface=""/>
      </a:majorFont>
      <a:minorFont>
        <a:latin typeface="Graphi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 pitchFamily="0" charset="1"/>
        <a:ea typeface=""/>
        <a:cs typeface=""/>
      </a:majorFont>
      <a:minorFont>
        <a:latin typeface="Graphik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Application>LibreOffice/24.2.7.2$Linux_X86_64 LibreOffice_project/420$Build-2</Application>
  <AppVersion>15.0000</AppVersion>
  <Words>172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2025-02-26T01:18:59Z</dcterms:created>
  <dc:creator>Tolentino, Ma. Antonette</dc:creator>
  <dc:description/>
  <dc:language>en-IN</dc:language>
  <cp:lastModifiedBy/>
  <dcterms:modified xsi:type="dcterms:W3CDTF">2025-04-05T14:55:17Z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Widescreen</vt:lpwstr>
  </property>
  <property fmtid="{D5CDD505-2E9C-101B-9397-08002B2CF9AE}" pid="4" name="Slides">
    <vt:i4>13</vt:i4>
  </property>
</Properties>
</file>